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67" r:id="rId4"/>
    <p:sldId id="257" r:id="rId5"/>
    <p:sldId id="260" r:id="rId6"/>
    <p:sldId id="261" r:id="rId7"/>
    <p:sldId id="262" r:id="rId8"/>
    <p:sldId id="259" r:id="rId9"/>
    <p:sldId id="286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63" r:id="rId25"/>
    <p:sldId id="264" r:id="rId26"/>
    <p:sldId id="265" r:id="rId27"/>
    <p:sldId id="280" r:id="rId28"/>
    <p:sldId id="281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napToGrid="0">
      <p:cViewPr>
        <p:scale>
          <a:sx n="75" d="100"/>
          <a:sy n="75" d="100"/>
        </p:scale>
        <p:origin x="-1464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40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84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087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933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9298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61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26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0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3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3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9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6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59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94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715D-2029-40CC-AD66-32B8B4BEDF00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52F6B9-314A-461F-A533-AF283BDFD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69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elpusa.altium.com/sites/default/files/wiki_attachments/248161/UnifiedDataModel.p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altium.com/documentation/sites/default/files/wiki_attachments/300014/NavigatorConnectivity_AD19_0.p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altium.com/documentation/sites/default/files/wiki_attachments/300014/NetColorOverride3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ium.com/documentation/sites/default/files/wiki_attachments/300014/PortCrossReferences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-190500"/>
            <a:ext cx="10413999" cy="3937000"/>
          </a:xfrm>
        </p:spPr>
        <p:txBody>
          <a:bodyPr/>
          <a:lstStyle/>
          <a:p>
            <a:pPr algn="ctr"/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r>
              <a:rPr lang="ru-RU" dirty="0" smtClean="0"/>
              <a:t>   Лекция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4400" dirty="0" smtClean="0">
                <a:solidFill>
                  <a:schemeClr val="tx1"/>
                </a:solidFill>
              </a:rPr>
              <a:t/>
            </a:r>
            <a:br>
              <a:rPr lang="ru-RU" sz="4400" dirty="0" smtClean="0">
                <a:solidFill>
                  <a:schemeClr val="tx1"/>
                </a:solidFill>
              </a:rPr>
            </a:br>
            <a:r>
              <a:rPr lang="ru-RU" sz="4400" dirty="0" smtClean="0">
                <a:solidFill>
                  <a:schemeClr val="tx1"/>
                </a:solidFill>
              </a:rPr>
              <a:t>схемотехнический </a:t>
            </a:r>
            <a:r>
              <a:rPr lang="ru-RU" sz="4400" dirty="0" smtClean="0">
                <a:solidFill>
                  <a:schemeClr val="tx1"/>
                </a:solidFill>
              </a:rPr>
              <a:t>редактор</a:t>
            </a:r>
            <a:r>
              <a:rPr lang="en-US" sz="4400" dirty="0" smtClean="0">
                <a:solidFill>
                  <a:schemeClr val="tx1"/>
                </a:solidFill>
              </a:rPr>
              <a:t/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ru-RU" sz="4400" dirty="0" smtClean="0">
                <a:solidFill>
                  <a:schemeClr val="tx1"/>
                </a:solidFill>
              </a:rPr>
              <a:t>и навигация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8600" y="6147832"/>
            <a:ext cx="86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2019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020300" y="6227128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Желобаев</a:t>
            </a:r>
            <a:r>
              <a:rPr lang="ru-RU" dirty="0" smtClean="0"/>
              <a:t> А.Л.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8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138545"/>
            <a:ext cx="8596668" cy="1320800"/>
          </a:xfrm>
        </p:spPr>
        <p:txBody>
          <a:bodyPr/>
          <a:lstStyle/>
          <a:p>
            <a:r>
              <a:rPr lang="ru-RU" dirty="0" smtClean="0"/>
              <a:t>Передача связей между листами</a:t>
            </a:r>
            <a:endParaRPr lang="ru-RU" dirty="0"/>
          </a:p>
        </p:txBody>
      </p:sp>
      <p:pic>
        <p:nvPicPr>
          <p:cNvPr id="10242" name="Picture 2" descr="Sheet-to-sheet connectivity can be created by a number of different objects, called Net Identifi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0" y="1294966"/>
            <a:ext cx="873442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единительная линия 23"/>
          <p:cNvCxnSpPr/>
          <p:nvPr/>
        </p:nvCxnSpPr>
        <p:spPr>
          <a:xfrm flipH="1">
            <a:off x="749340" y="1357643"/>
            <a:ext cx="1355059" cy="6428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627" y="1013588"/>
            <a:ext cx="1513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CLK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9900" y="1459345"/>
            <a:ext cx="31127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Имена цепей в проекте могут быть </a:t>
            </a:r>
          </a:p>
          <a:p>
            <a:r>
              <a:rPr lang="ru-RU" sz="2000" b="1" dirty="0" smtClean="0">
                <a:solidFill>
                  <a:srgbClr val="FF0000"/>
                </a:solidFill>
              </a:rPr>
              <a:t>локальными</a:t>
            </a:r>
            <a:r>
              <a:rPr lang="ru-RU" dirty="0" smtClean="0"/>
              <a:t> или </a:t>
            </a:r>
            <a:r>
              <a:rPr lang="ru-RU" sz="2000" b="1" dirty="0" smtClean="0">
                <a:solidFill>
                  <a:srgbClr val="FF0000"/>
                </a:solidFill>
              </a:rPr>
              <a:t>глобальными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3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3964"/>
            <a:ext cx="9491902" cy="1320800"/>
          </a:xfrm>
        </p:spPr>
        <p:txBody>
          <a:bodyPr/>
          <a:lstStyle/>
          <a:p>
            <a:r>
              <a:rPr lang="ru-RU" dirty="0" smtClean="0"/>
              <a:t>Область действия идентификатора цепей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297" y="854364"/>
            <a:ext cx="8596668" cy="3880773"/>
          </a:xfrm>
        </p:spPr>
        <p:txBody>
          <a:bodyPr/>
          <a:lstStyle/>
          <a:p>
            <a:r>
              <a:rPr lang="ru-RU" dirty="0"/>
              <a:t>При компиляции проекта система использует текущие настройки параметра </a:t>
            </a:r>
            <a:r>
              <a:rPr lang="ru-RU" sz="2000" dirty="0" err="1">
                <a:solidFill>
                  <a:srgbClr val="FF0000"/>
                </a:solidFill>
              </a:rPr>
              <a:t>Net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 err="1">
                <a:solidFill>
                  <a:srgbClr val="FF0000"/>
                </a:solidFill>
              </a:rPr>
              <a:t>Identifier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 err="1">
                <a:solidFill>
                  <a:srgbClr val="FF0000"/>
                </a:solidFill>
              </a:rPr>
              <a:t>Scope</a:t>
            </a:r>
            <a:endParaRPr lang="ru-RU" sz="2000" dirty="0">
              <a:solidFill>
                <a:srgbClr val="FF0000"/>
              </a:solidFill>
            </a:endParaRPr>
          </a:p>
        </p:txBody>
      </p:sp>
      <p:pic>
        <p:nvPicPr>
          <p:cNvPr id="12290" name="Picture 2" descr="https://www.altium.com/documentation/sites/default/files/wiki_attachments/300014/Dlg_OptionsForProject-Options-highlight_AD19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9" y="1814945"/>
            <a:ext cx="9715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3964"/>
            <a:ext cx="9491902" cy="1320800"/>
          </a:xfrm>
        </p:spPr>
        <p:txBody>
          <a:bodyPr/>
          <a:lstStyle/>
          <a:p>
            <a:r>
              <a:rPr lang="ru-RU" dirty="0" smtClean="0"/>
              <a:t>Область действия идентификатора цепей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296" y="854364"/>
            <a:ext cx="10034829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                                    </a:t>
            </a:r>
            <a:r>
              <a:rPr lang="en-US" dirty="0" smtClean="0"/>
              <a:t>  </a:t>
            </a:r>
            <a:r>
              <a:rPr lang="ru-RU" dirty="0"/>
              <a:t> </a:t>
            </a:r>
            <a:r>
              <a:rPr lang="ru-RU" sz="2000" dirty="0" err="1">
                <a:solidFill>
                  <a:schemeClr val="tx1"/>
                </a:solidFill>
              </a:rPr>
              <a:t>Net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Identifier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Scope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                 Global                                        Flat                                  </a:t>
            </a:r>
            <a:r>
              <a:rPr lang="en-US" sz="2000" dirty="0" err="1" smtClean="0">
                <a:solidFill>
                  <a:srgbClr val="FF0000"/>
                </a:solidFill>
              </a:rPr>
              <a:t>Hierarhical</a:t>
            </a: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rgbClr val="FF0000"/>
              </a:solidFill>
            </a:endParaRPr>
          </a:p>
        </p:txBody>
      </p:sp>
      <p:pic>
        <p:nvPicPr>
          <p:cNvPr id="13315" name="Picture 3" descr="https://www.altium.com/documentation/sites/default/files/wiki_attachments/299806/Connectivity_NetsPortsGlobal_R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0" r="1809"/>
          <a:stretch/>
        </p:blipFill>
        <p:spPr bwMode="auto">
          <a:xfrm>
            <a:off x="70820" y="1805297"/>
            <a:ext cx="3704321" cy="35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https://www.altium.com/documentation/sites/default/files/wiki_attachments/299806/Connectivity_Flat_RU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5347"/>
          <a:stretch/>
        </p:blipFill>
        <p:spPr bwMode="auto">
          <a:xfrm>
            <a:off x="3651034" y="1824535"/>
            <a:ext cx="3631933" cy="35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www.altium.com/documentation/sites/default/files/wiki_attachments/299806/Connectivity_Hierarchical_R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r="-7323"/>
          <a:stretch/>
        </p:blipFill>
        <p:spPr bwMode="auto">
          <a:xfrm>
            <a:off x="7331417" y="1712220"/>
            <a:ext cx="4424627" cy="37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429000" y="2209800"/>
            <a:ext cx="8382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0819" y="2209800"/>
            <a:ext cx="530135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256836" y="2175164"/>
            <a:ext cx="8382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25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180975"/>
            <a:ext cx="8596668" cy="1320800"/>
          </a:xfrm>
        </p:spPr>
        <p:txBody>
          <a:bodyPr/>
          <a:lstStyle/>
          <a:p>
            <a:r>
              <a:rPr lang="ru-RU" dirty="0" smtClean="0"/>
              <a:t>Имена цепей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834" y="841375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По умолчанию  имя присваивается по подключению первого контакта цепи, например </a:t>
            </a:r>
            <a:r>
              <a:rPr lang="en-US" sz="2000" b="1" dirty="0" smtClean="0">
                <a:solidFill>
                  <a:srgbClr val="FF0000"/>
                </a:solidFill>
              </a:rPr>
              <a:t>NetD2-17</a:t>
            </a:r>
          </a:p>
          <a:p>
            <a:r>
              <a:rPr lang="ru-RU" sz="2000" dirty="0" smtClean="0"/>
              <a:t>Имя цепи можно присвоить меткой </a:t>
            </a:r>
            <a:r>
              <a:rPr lang="en-US" sz="2000" b="1" dirty="0" smtClean="0">
                <a:solidFill>
                  <a:srgbClr val="FF0000"/>
                </a:solidFill>
              </a:rPr>
              <a:t>Net Label</a:t>
            </a:r>
            <a:r>
              <a:rPr lang="ru-RU" sz="2000" b="1" dirty="0">
                <a:solidFill>
                  <a:srgbClr val="FF0000"/>
                </a:solidFill>
              </a:rPr>
              <a:t>.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smtClean="0">
                <a:solidFill>
                  <a:srgbClr val="FF0000"/>
                </a:solidFill>
              </a:rPr>
              <a:t>    </a:t>
            </a:r>
            <a:r>
              <a:rPr lang="ru-RU" dirty="0">
                <a:solidFill>
                  <a:schemeClr val="tx1"/>
                </a:solidFill>
              </a:rPr>
              <a:t>Н</a:t>
            </a:r>
            <a:r>
              <a:rPr lang="ru-RU" dirty="0" smtClean="0">
                <a:solidFill>
                  <a:schemeClr val="tx1"/>
                </a:solidFill>
              </a:rPr>
              <a:t>а </a:t>
            </a:r>
            <a:r>
              <a:rPr lang="ru-RU" dirty="0">
                <a:solidFill>
                  <a:schemeClr val="tx1"/>
                </a:solidFill>
              </a:rPr>
              <a:t>одной цепи не могут располагаться разные </a:t>
            </a:r>
            <a:r>
              <a:rPr lang="ru-RU" dirty="0" smtClean="0">
                <a:solidFill>
                  <a:schemeClr val="tx1"/>
                </a:solidFill>
              </a:rPr>
              <a:t>метки.</a:t>
            </a:r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sz="2000" dirty="0"/>
              <a:t>В иерархическом проекте одна цепь может иметь разные имена на разных уровнях </a:t>
            </a:r>
            <a:r>
              <a:rPr lang="ru-RU" sz="2000" dirty="0" smtClean="0"/>
              <a:t>схемы.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Если на разных схемах использованы одинаковые имена цепей компилятор объединит их. Избежать объединения можно </a:t>
            </a:r>
            <a:r>
              <a:rPr lang="en-US" dirty="0" err="1" smtClean="0">
                <a:solidFill>
                  <a:schemeClr val="tx1"/>
                </a:solidFill>
              </a:rPr>
              <a:t>включением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параметра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Append Sheet Numbers to Local Net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 smtClean="0"/>
              <a:t>.</a:t>
            </a:r>
            <a:endParaRPr lang="en-US" dirty="0"/>
          </a:p>
          <a:p>
            <a:endParaRPr lang="ru-RU" dirty="0"/>
          </a:p>
        </p:txBody>
      </p:sp>
      <p:pic>
        <p:nvPicPr>
          <p:cNvPr id="14338" name="Picture 2" descr="Example of how a duplicated net name, Input, appears on the schematic Editor t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3" y="4026766"/>
            <a:ext cx="3867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xample of how a duplicated net name, Input, appears on the schematic compiled t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52" y="4026766"/>
            <a:ext cx="3867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1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746" y="221672"/>
            <a:ext cx="8596668" cy="720436"/>
          </a:xfrm>
        </p:spPr>
        <p:txBody>
          <a:bodyPr/>
          <a:lstStyle/>
          <a:p>
            <a:r>
              <a:rPr lang="ru-RU" dirty="0" smtClean="0"/>
              <a:t>Шина (</a:t>
            </a:r>
            <a:r>
              <a:rPr lang="en-US" dirty="0" smtClean="0"/>
              <a:t>BUS)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4454288"/>
            <a:ext cx="5058449" cy="187036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 Вход в шину </a:t>
            </a:r>
            <a:r>
              <a:rPr lang="ru-RU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Bus Entry</a:t>
            </a:r>
            <a:r>
              <a:rPr lang="ru-RU" dirty="0" smtClean="0"/>
              <a:t>) </a:t>
            </a:r>
            <a:r>
              <a:rPr lang="en-US" dirty="0" smtClean="0"/>
              <a:t>  </a:t>
            </a:r>
            <a:r>
              <a:rPr lang="ru-RU" dirty="0" smtClean="0"/>
              <a:t>Шина (</a:t>
            </a:r>
            <a:r>
              <a:rPr lang="en-US" sz="2000" b="1" dirty="0" smtClean="0">
                <a:solidFill>
                  <a:srgbClr val="FF0000"/>
                </a:solidFill>
              </a:rPr>
              <a:t>Bus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5362" name="Picture 2" descr="An example of how multiple nets can be bundled into a Bus, this time Bus Entries have been used to rip nets from both sid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9" b="8300"/>
          <a:stretch/>
        </p:blipFill>
        <p:spPr bwMode="auto">
          <a:xfrm>
            <a:off x="788170" y="942108"/>
            <a:ext cx="6175952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6855613" y="813928"/>
            <a:ext cx="5058449" cy="1870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  Имя цепи </a:t>
            </a:r>
            <a:r>
              <a:rPr lang="ru-RU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Net Label</a:t>
            </a:r>
            <a:r>
              <a:rPr lang="ru-RU" dirty="0" smtClean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r>
              <a:rPr lang="ru-RU" dirty="0" smtClean="0"/>
              <a:t>Может отличаться</a:t>
            </a:r>
          </a:p>
          <a:p>
            <a:pPr marL="0" indent="0">
              <a:buFont typeface="Wingdings 3" charset="2"/>
              <a:buNone/>
            </a:pPr>
            <a:r>
              <a:rPr lang="ru-RU" dirty="0"/>
              <a:t> </a:t>
            </a:r>
            <a:r>
              <a:rPr lang="ru-RU" dirty="0" smtClean="0"/>
              <a:t> только последней цифрой</a:t>
            </a:r>
          </a:p>
          <a:p>
            <a:pPr marL="0" indent="0">
              <a:buFont typeface="Wingdings 3" charset="2"/>
              <a:buNone/>
            </a:pPr>
            <a:endParaRPr lang="ru-RU" dirty="0"/>
          </a:p>
          <a:p>
            <a:pPr marL="0" indent="0">
              <a:buFont typeface="Wingdings 3" charset="2"/>
              <a:buNone/>
            </a:pPr>
            <a:r>
              <a:rPr lang="ru-RU" dirty="0" smtClean="0"/>
              <a:t>      Цепь (</a:t>
            </a:r>
            <a:r>
              <a:rPr lang="en-US" sz="2000" b="1" dirty="0" smtClean="0">
                <a:solidFill>
                  <a:srgbClr val="FF0000"/>
                </a:solidFill>
              </a:rPr>
              <a:t>Wire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858231" y="2812472"/>
            <a:ext cx="5058449" cy="18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  Имя шины </a:t>
            </a:r>
            <a:r>
              <a:rPr lang="ru-RU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Net Label</a:t>
            </a:r>
            <a:r>
              <a:rPr lang="ru-RU" dirty="0" smtClean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r>
              <a:rPr lang="ru-RU" dirty="0" smtClean="0"/>
              <a:t>формируется из имен цепей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301576" y="4644762"/>
            <a:ext cx="5058449" cy="18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  порт </a:t>
            </a:r>
            <a:r>
              <a:rPr lang="ru-RU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Port</a:t>
            </a:r>
            <a:r>
              <a:rPr lang="ru-RU" dirty="0" smtClean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r>
              <a:rPr lang="ru-RU" dirty="0" smtClean="0"/>
              <a:t>Имя порта должно совпадать </a:t>
            </a:r>
          </a:p>
          <a:p>
            <a:pPr marL="0" indent="0">
              <a:buFont typeface="Wingdings 3" charset="2"/>
              <a:buNone/>
            </a:pPr>
            <a:r>
              <a:rPr lang="ru-RU" dirty="0"/>
              <a:t> </a:t>
            </a:r>
            <a:r>
              <a:rPr lang="ru-RU" dirty="0" smtClean="0"/>
              <a:t> с именем шины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1302327" y="2684293"/>
            <a:ext cx="1219200" cy="1769995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5606097" y="4262020"/>
            <a:ext cx="103515" cy="451963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4216933" y="3048000"/>
            <a:ext cx="724147" cy="521290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338569" y="1047711"/>
            <a:ext cx="1625553" cy="44952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6587553" y="2218319"/>
            <a:ext cx="672229" cy="149884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showing the various elements used to create a Signal Harn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t="-16598" r="472" b="16598"/>
          <a:stretch/>
        </p:blipFill>
        <p:spPr bwMode="auto">
          <a:xfrm>
            <a:off x="1099724" y="68137"/>
            <a:ext cx="8308541" cy="576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897" y="221520"/>
            <a:ext cx="8596668" cy="720436"/>
          </a:xfrm>
        </p:spPr>
        <p:txBody>
          <a:bodyPr/>
          <a:lstStyle/>
          <a:p>
            <a:r>
              <a:rPr lang="ru-RU" dirty="0" smtClean="0"/>
              <a:t>Сигнальный Жгут (</a:t>
            </a:r>
            <a:r>
              <a:rPr lang="en-US" dirty="0" smtClean="0"/>
              <a:t>Signal Harness)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464" y="4279294"/>
            <a:ext cx="3541473" cy="88499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 </a:t>
            </a:r>
            <a:r>
              <a:rPr lang="ru-RU" dirty="0" smtClean="0"/>
              <a:t>Цепи </a:t>
            </a:r>
            <a:r>
              <a:rPr lang="ru-RU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FF0000"/>
                </a:solidFill>
              </a:rPr>
              <a:t>Wire</a:t>
            </a:r>
            <a:r>
              <a:rPr lang="en-US" dirty="0" smtClean="0"/>
              <a:t>) </a:t>
            </a:r>
            <a:r>
              <a:rPr lang="ru-RU" dirty="0" smtClean="0"/>
              <a:t>и Шины (</a:t>
            </a:r>
            <a:r>
              <a:rPr lang="en-US" sz="2000" b="1" dirty="0" smtClean="0">
                <a:solidFill>
                  <a:srgbClr val="FF0000"/>
                </a:solidFill>
              </a:rPr>
              <a:t>Bus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Имена могут быть любыми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33549" y="5431520"/>
            <a:ext cx="5058449" cy="18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  Имя цепи </a:t>
            </a:r>
            <a:r>
              <a:rPr lang="ru-RU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Net Label</a:t>
            </a:r>
            <a:r>
              <a:rPr lang="ru-RU" dirty="0" smtClean="0"/>
              <a:t>)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719721" y="4164283"/>
            <a:ext cx="1497928" cy="230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6400" b="1" dirty="0" smtClean="0">
                <a:solidFill>
                  <a:srgbClr val="FF0000"/>
                </a:solidFill>
              </a:rPr>
              <a:t>Harness Type</a:t>
            </a:r>
            <a:r>
              <a:rPr lang="ru-RU" sz="6400" dirty="0" smtClean="0"/>
              <a:t>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endParaRPr lang="ru-RU" dirty="0" smtClean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531314" y="4550343"/>
            <a:ext cx="481886" cy="171449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3416300" y="4815683"/>
            <a:ext cx="837147" cy="688054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бъект 2"/>
          <p:cNvSpPr txBox="1">
            <a:spLocks/>
          </p:cNvSpPr>
          <p:nvPr/>
        </p:nvSpPr>
        <p:spPr>
          <a:xfrm>
            <a:off x="6225798" y="4546600"/>
            <a:ext cx="1983703" cy="230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6400" b="1" dirty="0" smtClean="0">
                <a:solidFill>
                  <a:srgbClr val="FF0000"/>
                </a:solidFill>
              </a:rPr>
              <a:t>Harness Connector</a:t>
            </a:r>
            <a:r>
              <a:rPr lang="ru-RU" sz="6400" dirty="0" smtClean="0"/>
              <a:t>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endParaRPr lang="ru-RU" dirty="0" smtClean="0"/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6295399" y="5388726"/>
            <a:ext cx="2861166" cy="230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6400" b="1" dirty="0" err="1" smtClean="0">
                <a:solidFill>
                  <a:srgbClr val="FF0000"/>
                </a:solidFill>
              </a:rPr>
              <a:t>Sygnal</a:t>
            </a:r>
            <a:r>
              <a:rPr lang="en-US" sz="6400" b="1" dirty="0" smtClean="0">
                <a:solidFill>
                  <a:srgbClr val="FF0000"/>
                </a:solidFill>
              </a:rPr>
              <a:t> Harness Line</a:t>
            </a:r>
            <a:r>
              <a:rPr lang="ru-RU" sz="6400" dirty="0" smtClean="0"/>
              <a:t>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endParaRPr lang="ru-RU" dirty="0" smtClean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6041489" y="5668839"/>
            <a:ext cx="1969275" cy="230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6400" b="1" dirty="0" smtClean="0">
                <a:solidFill>
                  <a:srgbClr val="FF0000"/>
                </a:solidFill>
              </a:rPr>
              <a:t>Harness Entries</a:t>
            </a:r>
            <a:r>
              <a:rPr lang="ru-RU" sz="6400" dirty="0" smtClean="0"/>
              <a:t>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25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086" y="341746"/>
            <a:ext cx="8596668" cy="1320800"/>
          </a:xfrm>
        </p:spPr>
        <p:txBody>
          <a:bodyPr/>
          <a:lstStyle/>
          <a:p>
            <a:r>
              <a:rPr lang="ru-RU" dirty="0" smtClean="0"/>
              <a:t>Пример использования жгутов</a:t>
            </a:r>
            <a:endParaRPr lang="ru-RU" dirty="0"/>
          </a:p>
        </p:txBody>
      </p:sp>
      <p:pic>
        <p:nvPicPr>
          <p:cNvPr id="17410" name="Picture 2" descr="A schematic with two Signal Harnesses on it, above the Harness Definition text file that those two Harnesses are defined 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81" y="1454727"/>
            <a:ext cx="7726173" cy="5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370" y="318655"/>
            <a:ext cx="8596668" cy="678872"/>
          </a:xfrm>
        </p:spPr>
        <p:txBody>
          <a:bodyPr/>
          <a:lstStyle/>
          <a:p>
            <a:r>
              <a:rPr lang="ru-RU" dirty="0" smtClean="0"/>
              <a:t>Цепи питания</a:t>
            </a:r>
            <a:endParaRPr lang="ru-RU" dirty="0"/>
          </a:p>
        </p:txBody>
      </p:sp>
      <p:pic>
        <p:nvPicPr>
          <p:cNvPr id="18434" name="Picture 2" descr="An example showing how it is the Net property of the Power Port that determines what net it connects to, not the Sty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1" y="1215434"/>
            <a:ext cx="8575966" cy="32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3369" y="4973782"/>
            <a:ext cx="846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 умолчанию цепи питания определены как </a:t>
            </a:r>
            <a:r>
              <a:rPr lang="ru-RU" sz="2000" b="1" dirty="0" smtClean="0">
                <a:solidFill>
                  <a:srgbClr val="FF0000"/>
                </a:solidFill>
              </a:rPr>
              <a:t>Глобальные цепи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370" y="318655"/>
            <a:ext cx="8596668" cy="678872"/>
          </a:xfrm>
        </p:spPr>
        <p:txBody>
          <a:bodyPr/>
          <a:lstStyle/>
          <a:p>
            <a:r>
              <a:rPr lang="ru-RU" dirty="0" smtClean="0"/>
              <a:t>Цепи питания (глобальная локация)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83370" y="997527"/>
            <a:ext cx="9256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проект иерархический (параметру </a:t>
            </a:r>
            <a:r>
              <a:rPr lang="en-US" sz="2000" b="1" dirty="0" smtClean="0">
                <a:solidFill>
                  <a:srgbClr val="FF0000"/>
                </a:solidFill>
              </a:rPr>
              <a:t>Net Identifier Scop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ru-RU" dirty="0" smtClean="0"/>
              <a:t> присвоено значение </a:t>
            </a:r>
            <a:r>
              <a:rPr lang="en-US" sz="2000" b="1" dirty="0" smtClean="0">
                <a:solidFill>
                  <a:srgbClr val="FF0000"/>
                </a:solidFill>
              </a:rPr>
              <a:t>Strict Hierarchical</a:t>
            </a:r>
            <a:r>
              <a:rPr lang="ru-RU" dirty="0" smtClean="0"/>
              <a:t>) то цепи питания локальны и их необходимо явно объединять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sz="2000" b="1" dirty="0">
              <a:solidFill>
                <a:srgbClr val="FF0000"/>
              </a:solidFill>
            </a:endParaRPr>
          </a:p>
        </p:txBody>
      </p:sp>
      <p:pic>
        <p:nvPicPr>
          <p:cNvPr id="19458" name="Picture 2" descr="Power Ports can be restricted to each sheet by enabling the Strict Hierarchical mode, but must then be manually wi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8" y="1954794"/>
            <a:ext cx="8572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4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370" y="318655"/>
            <a:ext cx="8596668" cy="6788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Цепи питания (индивидуальная локация)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83370" y="997527"/>
            <a:ext cx="92563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Определенную цепь питания можно локализовать на определенном листе, подключив </a:t>
            </a:r>
            <a:r>
              <a:rPr lang="ru-RU" sz="2000" b="1" dirty="0" err="1">
                <a:solidFill>
                  <a:srgbClr val="FF0000"/>
                </a:solidFill>
              </a:rPr>
              <a:t>Power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Port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dirty="0"/>
              <a:t>к объекту </a:t>
            </a:r>
            <a:r>
              <a:rPr lang="ru-RU" sz="2000" b="1" dirty="0" err="1">
                <a:solidFill>
                  <a:srgbClr val="FF0000"/>
                </a:solidFill>
              </a:rPr>
              <a:t>Port</a:t>
            </a:r>
            <a:r>
              <a:rPr lang="ru-RU" dirty="0"/>
              <a:t> на этом листе схемы.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sz="2000" b="1" dirty="0">
              <a:solidFill>
                <a:srgbClr val="FF0000"/>
              </a:solidFill>
            </a:endParaRPr>
          </a:p>
        </p:txBody>
      </p:sp>
      <p:pic>
        <p:nvPicPr>
          <p:cNvPr id="20482" name="Picture 2" descr="An individual power net can be localized to a sheet by connecting it to a Port on that she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70" y="1888899"/>
            <a:ext cx="85725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0862" y="107384"/>
            <a:ext cx="3548893" cy="1320800"/>
          </a:xfrm>
        </p:spPr>
        <p:txBody>
          <a:bodyPr/>
          <a:lstStyle/>
          <a:p>
            <a:r>
              <a:rPr lang="ru-RU" dirty="0"/>
              <a:t>Виды схем.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3334" y="969485"/>
            <a:ext cx="8596668" cy="4478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                  Плоские                    </a:t>
            </a:r>
            <a:r>
              <a:rPr lang="en-US" sz="2400" dirty="0" smtClean="0"/>
              <a:t>     </a:t>
            </a:r>
            <a:r>
              <a:rPr lang="ru-RU" sz="2400" dirty="0" smtClean="0"/>
              <a:t>Иерархические </a:t>
            </a:r>
            <a:endParaRPr lang="ru-RU" sz="2400" dirty="0"/>
          </a:p>
        </p:txBody>
      </p:sp>
      <p:pic>
        <p:nvPicPr>
          <p:cNvPr id="1026" name="Picture 2" descr="https://www.altium.com/documentation/sites/default/files/wiki_attachments/300193/Flat_NoTopSheet_AD19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6" y="1925259"/>
            <a:ext cx="4467225" cy="45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60444" y="1305867"/>
            <a:ext cx="8596668" cy="447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                  </a:t>
            </a:r>
            <a:r>
              <a:rPr lang="en-US" sz="2400" dirty="0" smtClean="0">
                <a:solidFill>
                  <a:srgbClr val="FF0000"/>
                </a:solidFill>
              </a:rPr>
              <a:t>(Flat Design)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           (Hierarchical Design)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79828" y="1925259"/>
            <a:ext cx="2141840" cy="15259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724400" y="3019425"/>
            <a:ext cx="890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813441" y="3019425"/>
            <a:ext cx="0" cy="1550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819400" y="4569619"/>
            <a:ext cx="19940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549525" y="5617369"/>
            <a:ext cx="2172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1026" idx="2"/>
          </p:cNvCxnSpPr>
          <p:nvPr/>
        </p:nvCxnSpPr>
        <p:spPr>
          <a:xfrm>
            <a:off x="2579829" y="6511083"/>
            <a:ext cx="22336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721668" y="4569619"/>
            <a:ext cx="0" cy="104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721668" y="4960144"/>
            <a:ext cx="91773" cy="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813441" y="4960144"/>
            <a:ext cx="0" cy="1550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2549525" y="5312569"/>
            <a:ext cx="443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2645219" y="5617369"/>
            <a:ext cx="350" cy="923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www.altium.com/documentation/sites/default/files/wiki_attachments/300193/Hierarchical_large_AD19_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09" y="1925259"/>
            <a:ext cx="4274116" cy="46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Прямоугольник 45"/>
          <p:cNvSpPr/>
          <p:nvPr/>
        </p:nvSpPr>
        <p:spPr>
          <a:xfrm>
            <a:off x="7075164" y="1843443"/>
            <a:ext cx="2633986" cy="15259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7286624" y="3434178"/>
            <a:ext cx="2320925" cy="15759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7227233" y="5087386"/>
            <a:ext cx="2312192" cy="150022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436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Имена цепей на схеме и плате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" y="1461201"/>
            <a:ext cx="9691951" cy="50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35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934" y="228600"/>
            <a:ext cx="8596668" cy="762000"/>
          </a:xfrm>
        </p:spPr>
        <p:txBody>
          <a:bodyPr/>
          <a:lstStyle/>
          <a:p>
            <a:r>
              <a:rPr lang="ru-RU" dirty="0" smtClean="0"/>
              <a:t>Объединение цепей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1934" y="1491614"/>
            <a:ext cx="3627966" cy="3880773"/>
          </a:xfrm>
        </p:spPr>
        <p:txBody>
          <a:bodyPr/>
          <a:lstStyle/>
          <a:p>
            <a:r>
              <a:rPr lang="ru-RU" dirty="0"/>
              <a:t>Компонент </a:t>
            </a:r>
            <a:r>
              <a:rPr lang="ru-RU" sz="2000" b="1" dirty="0" err="1">
                <a:solidFill>
                  <a:srgbClr val="FF0000"/>
                </a:solidFill>
              </a:rPr>
              <a:t>Net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Tie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dirty="0"/>
              <a:t>является </a:t>
            </a:r>
            <a:r>
              <a:rPr lang="ru-RU" dirty="0" smtClean="0"/>
              <a:t>управляемым замыканием.</a:t>
            </a:r>
          </a:p>
          <a:p>
            <a:r>
              <a:rPr lang="ru-RU" dirty="0"/>
              <a:t>На схеме у компонента </a:t>
            </a:r>
            <a:r>
              <a:rPr lang="ru-RU" dirty="0" err="1"/>
              <a:t>Net</a:t>
            </a:r>
            <a:r>
              <a:rPr lang="ru-RU" dirty="0"/>
              <a:t> </a:t>
            </a:r>
            <a:r>
              <a:rPr lang="ru-RU" dirty="0" err="1"/>
              <a:t>Tie</a:t>
            </a:r>
            <a:r>
              <a:rPr lang="ru-RU" dirty="0"/>
              <a:t> присутствуют два (или больше) вывода, которые подсоединяются к одной из цепей, которые необходимо замкнуть</a:t>
            </a:r>
            <a:r>
              <a:rPr lang="ru-RU" dirty="0" smtClean="0"/>
              <a:t>.</a:t>
            </a:r>
          </a:p>
          <a:p>
            <a:r>
              <a:rPr lang="ru-RU" dirty="0"/>
              <a:t>Свойству </a:t>
            </a:r>
            <a:r>
              <a:rPr lang="ru-RU" sz="2000" b="1" dirty="0" err="1">
                <a:solidFill>
                  <a:srgbClr val="FF0000"/>
                </a:solidFill>
              </a:rPr>
              <a:t>Component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Type</a:t>
            </a:r>
            <a:r>
              <a:rPr lang="ru-RU" dirty="0"/>
              <a:t> задано значение </a:t>
            </a:r>
            <a:r>
              <a:rPr lang="ru-RU" sz="2000" b="1" dirty="0" err="1">
                <a:solidFill>
                  <a:srgbClr val="FF0000"/>
                </a:solidFill>
              </a:rPr>
              <a:t>Net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Tie</a:t>
            </a:r>
            <a:r>
              <a:rPr lang="ru-RU" sz="2000" b="1" dirty="0">
                <a:solidFill>
                  <a:srgbClr val="FF0000"/>
                </a:solidFill>
              </a:rPr>
              <a:t>,</a:t>
            </a:r>
          </a:p>
        </p:txBody>
      </p:sp>
      <p:pic>
        <p:nvPicPr>
          <p:cNvPr id="4" name="Рисунок 3" descr="A Net Tie (component type) is used to intentionally connect 2 nets on the schemati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4" y="1196657"/>
            <a:ext cx="6962775" cy="53057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вал 4"/>
          <p:cNvSpPr/>
          <p:nvPr/>
        </p:nvSpPr>
        <p:spPr>
          <a:xfrm>
            <a:off x="6273800" y="2425700"/>
            <a:ext cx="1333500" cy="2438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41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934" y="228600"/>
            <a:ext cx="8596668" cy="762000"/>
          </a:xfrm>
        </p:spPr>
        <p:txBody>
          <a:bodyPr/>
          <a:lstStyle/>
          <a:p>
            <a:r>
              <a:rPr lang="ru-RU" dirty="0" smtClean="0"/>
              <a:t>Объединение цепей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212214"/>
            <a:ext cx="2497666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Когда для соединения двух различных цепей используется компонент </a:t>
            </a:r>
            <a:r>
              <a:rPr lang="ru-RU" dirty="0" err="1"/>
              <a:t>Net</a:t>
            </a:r>
            <a:r>
              <a:rPr lang="ru-RU" dirty="0"/>
              <a:t> </a:t>
            </a:r>
            <a:r>
              <a:rPr lang="ru-RU" dirty="0" err="1"/>
              <a:t>Tie</a:t>
            </a:r>
            <a:r>
              <a:rPr lang="ru-RU" dirty="0"/>
              <a:t>, каждая цепь сохраняет собственное имя, как на схеме, так и на </a:t>
            </a:r>
            <a:r>
              <a:rPr lang="ru-RU" dirty="0" smtClean="0"/>
              <a:t>плате</a:t>
            </a:r>
            <a:endParaRPr lang="ru-RU" sz="2000" b="1" dirty="0">
              <a:solidFill>
                <a:srgbClr val="FF0000"/>
              </a:solidFill>
            </a:endParaRPr>
          </a:p>
        </p:txBody>
      </p:sp>
      <p:pic>
        <p:nvPicPr>
          <p:cNvPr id="6" name="Рисунок 5" descr="A Net Tie (component type) is also used to intentionally connect 2 nets on the PC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914400"/>
            <a:ext cx="7112001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вал 4"/>
          <p:cNvSpPr/>
          <p:nvPr/>
        </p:nvSpPr>
        <p:spPr>
          <a:xfrm>
            <a:off x="5473700" y="4216400"/>
            <a:ext cx="1765300" cy="2438400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8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234" y="114300"/>
            <a:ext cx="8596668" cy="711200"/>
          </a:xfrm>
        </p:spPr>
        <p:txBody>
          <a:bodyPr/>
          <a:lstStyle/>
          <a:p>
            <a:r>
              <a:rPr lang="ru-RU" dirty="0" smtClean="0"/>
              <a:t>Компиляция проекта</a:t>
            </a:r>
            <a:endParaRPr lang="ru-RU" dirty="0"/>
          </a:p>
        </p:txBody>
      </p:sp>
      <p:pic>
        <p:nvPicPr>
          <p:cNvPr id="4" name="Объект 3" descr="Concept image showing how compiling the project creates the Unified Data Model, giving each editor access to design data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68400"/>
            <a:ext cx="78105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400" y="5257800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 компиляции схема – это просто рисунок</a:t>
            </a:r>
          </a:p>
          <a:p>
            <a:r>
              <a:rPr lang="ru-RU" dirty="0" smtClean="0"/>
              <a:t>После компиляции становится возможной навигация по проекту.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2950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4098" y="277090"/>
            <a:ext cx="8596668" cy="803565"/>
          </a:xfrm>
        </p:spPr>
        <p:txBody>
          <a:bodyPr/>
          <a:lstStyle/>
          <a:p>
            <a:r>
              <a:rPr lang="ru-RU" dirty="0" smtClean="0"/>
              <a:t>Навигация по проекту (схеме)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4098" y="955965"/>
            <a:ext cx="8596668" cy="4572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Document Insight </a:t>
            </a:r>
            <a:r>
              <a:rPr lang="en-US" dirty="0" smtClean="0"/>
              <a:t>-</a:t>
            </a:r>
            <a:r>
              <a:rPr lang="ru-RU" dirty="0" smtClean="0"/>
              <a:t>Функция </a:t>
            </a:r>
            <a:r>
              <a:rPr lang="ru-RU" dirty="0"/>
              <a:t>предварительного </a:t>
            </a:r>
            <a:r>
              <a:rPr lang="ru-RU" dirty="0" smtClean="0"/>
              <a:t>просмотра</a:t>
            </a:r>
            <a:r>
              <a:rPr lang="en-US" dirty="0" smtClean="0"/>
              <a:t> </a:t>
            </a:r>
            <a:r>
              <a:rPr lang="ru-RU" dirty="0" smtClean="0"/>
              <a:t>документа </a:t>
            </a:r>
            <a:endParaRPr lang="en-US" dirty="0" smtClean="0"/>
          </a:p>
          <a:p>
            <a:r>
              <a:rPr lang="ru-RU" sz="2000" dirty="0" err="1">
                <a:solidFill>
                  <a:srgbClr val="FF0000"/>
                </a:solidFill>
              </a:rPr>
              <a:t>Connectivity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 err="1">
                <a:solidFill>
                  <a:srgbClr val="FF0000"/>
                </a:solidFill>
              </a:rPr>
              <a:t>Insight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dirty="0"/>
              <a:t>обеспечивает предварительный просмотр </a:t>
            </a:r>
            <a:r>
              <a:rPr lang="ru-RU" dirty="0" smtClean="0"/>
              <a:t>связей </a:t>
            </a:r>
            <a:r>
              <a:rPr lang="ru-RU" dirty="0"/>
              <a:t>соединенных цепей/выводов между объектами и схемами проекта</a:t>
            </a:r>
            <a:r>
              <a:rPr lang="ru-RU" dirty="0" smtClean="0"/>
              <a:t>. Работает только после компиляции проекта</a:t>
            </a:r>
            <a:endParaRPr lang="ru-RU" dirty="0"/>
          </a:p>
        </p:txBody>
      </p:sp>
      <p:pic>
        <p:nvPicPr>
          <p:cNvPr id="7170" name="Picture 2" descr="https://www.altium.com/documentation/sites/default/files/wiki_attachments/300227/AD_DocumentInsight_19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8" y="2328247"/>
            <a:ext cx="3434172" cy="43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altium.com/documentation/sites/default/files/wiki_attachments/300227/AD_ConnectivityInsight1_19-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02" y="2328247"/>
            <a:ext cx="5469370" cy="43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9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4098" y="277090"/>
            <a:ext cx="8596668" cy="803565"/>
          </a:xfrm>
        </p:spPr>
        <p:txBody>
          <a:bodyPr/>
          <a:lstStyle/>
          <a:p>
            <a:r>
              <a:rPr lang="ru-RU" dirty="0" smtClean="0"/>
              <a:t>Навигация по проекту (схеме)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4098" y="955965"/>
            <a:ext cx="8596668" cy="457200"/>
          </a:xfrm>
        </p:spPr>
        <p:txBody>
          <a:bodyPr>
            <a:noAutofit/>
          </a:bodyPr>
          <a:lstStyle/>
          <a:p>
            <a:r>
              <a:rPr lang="ru-RU" dirty="0" smtClean="0"/>
              <a:t>Панель </a:t>
            </a:r>
            <a:r>
              <a:rPr lang="en-US" sz="2000" b="1" dirty="0" smtClean="0">
                <a:solidFill>
                  <a:srgbClr val="FF0000"/>
                </a:solidFill>
              </a:rPr>
              <a:t>Navigator</a:t>
            </a:r>
            <a:r>
              <a:rPr lang="en-US" dirty="0" smtClean="0"/>
              <a:t> </a:t>
            </a:r>
            <a:r>
              <a:rPr lang="ru-RU" dirty="0" smtClean="0"/>
              <a:t>(Работает </a:t>
            </a:r>
            <a:r>
              <a:rPr lang="ru-RU" dirty="0"/>
              <a:t>только после компиляции </a:t>
            </a:r>
            <a:r>
              <a:rPr lang="ru-RU" dirty="0" smtClean="0"/>
              <a:t>проекта) отображает элементы и цепи по всем листам, позволяет подкрашивать их.</a:t>
            </a:r>
            <a:endParaRPr lang="ru-RU" dirty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8194" name="Picture 2" descr="https://www.altium.com/documentation/sites/default/files/wiki_attachments/300227/AD_ConnectiveGraph1_19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9" y="1648042"/>
            <a:ext cx="9001765" cy="504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97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4098" y="277090"/>
            <a:ext cx="8596668" cy="803565"/>
          </a:xfrm>
        </p:spPr>
        <p:txBody>
          <a:bodyPr/>
          <a:lstStyle/>
          <a:p>
            <a:r>
              <a:rPr lang="ru-RU" dirty="0" smtClean="0"/>
              <a:t>Навигация по проекту (схеме)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4098" y="1080655"/>
            <a:ext cx="4185611" cy="5250872"/>
          </a:xfrm>
        </p:spPr>
        <p:txBody>
          <a:bodyPr>
            <a:noAutofit/>
          </a:bodyPr>
          <a:lstStyle/>
          <a:p>
            <a:r>
              <a:rPr lang="ru-RU" dirty="0" smtClean="0"/>
              <a:t>Перекрестное выделение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ru-RU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Cross Select Mode</a:t>
            </a:r>
            <a:r>
              <a:rPr lang="en-US" dirty="0" smtClean="0"/>
              <a:t> </a:t>
            </a:r>
            <a:r>
              <a:rPr lang="ru-RU" dirty="0" smtClean="0"/>
              <a:t>(Работает </a:t>
            </a:r>
            <a:r>
              <a:rPr lang="en-US" dirty="0" smtClean="0"/>
              <a:t>    </a:t>
            </a:r>
            <a:r>
              <a:rPr lang="ru-RU" dirty="0" smtClean="0"/>
              <a:t>только </a:t>
            </a:r>
            <a:r>
              <a:rPr lang="ru-RU" dirty="0"/>
              <a:t>после компиляции </a:t>
            </a:r>
            <a:r>
              <a:rPr lang="ru-RU" dirty="0" smtClean="0"/>
              <a:t>проекта) позволяет выделять одновременно один и тот де элемент как ни схеме, так и на плате.</a:t>
            </a:r>
            <a:endParaRPr lang="ru-RU" dirty="0"/>
          </a:p>
          <a:p>
            <a:r>
              <a:rPr lang="ru-RU" dirty="0" smtClean="0"/>
              <a:t>Возможны разные варианты отображения выделенных элементов.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9218" name="Picture 2" descr="https://www.altium.com/documentation/sites/default/files/wiki_attachments/300227/AD_CrossSelect1_19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03" y="969553"/>
            <a:ext cx="6187497" cy="57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3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398" y="137390"/>
            <a:ext cx="8596668" cy="803565"/>
          </a:xfrm>
        </p:spPr>
        <p:txBody>
          <a:bodyPr>
            <a:normAutofit/>
          </a:bodyPr>
          <a:lstStyle/>
          <a:p>
            <a:r>
              <a:rPr lang="ru-RU" dirty="0" smtClean="0"/>
              <a:t>Связность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4098" y="1080655"/>
            <a:ext cx="2875201" cy="5250872"/>
          </a:xfrm>
        </p:spPr>
        <p:txBody>
          <a:bodyPr>
            <a:noAutofit/>
          </a:bodyPr>
          <a:lstStyle/>
          <a:p>
            <a:r>
              <a:rPr lang="ru-RU" dirty="0" smtClean="0"/>
              <a:t>Панель</a:t>
            </a:r>
            <a:r>
              <a:rPr lang="en-US" dirty="0" smtClean="0"/>
              <a:t>  </a:t>
            </a:r>
            <a:r>
              <a:rPr lang="ru-RU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Navigator</a:t>
            </a:r>
            <a:r>
              <a:rPr lang="en-US" dirty="0" smtClean="0"/>
              <a:t> </a:t>
            </a:r>
            <a:r>
              <a:rPr lang="ru-RU" dirty="0" smtClean="0"/>
              <a:t>(Работает </a:t>
            </a:r>
            <a:r>
              <a:rPr lang="en-US" dirty="0" smtClean="0"/>
              <a:t>    </a:t>
            </a:r>
            <a:r>
              <a:rPr lang="ru-RU" dirty="0" smtClean="0"/>
              <a:t>только </a:t>
            </a:r>
            <a:r>
              <a:rPr lang="ru-RU" dirty="0"/>
              <a:t>после компиляции </a:t>
            </a:r>
            <a:r>
              <a:rPr lang="ru-RU" dirty="0" smtClean="0"/>
              <a:t>проекта) позволяет искать и выделять цепи и элементы на плате</a:t>
            </a:r>
            <a:endParaRPr lang="ru-RU" dirty="0"/>
          </a:p>
          <a:p>
            <a:r>
              <a:rPr lang="ru-RU" dirty="0" smtClean="0"/>
              <a:t>Способ подсветки определяется настройками в </a:t>
            </a:r>
            <a:r>
              <a:rPr lang="ru-RU" dirty="0"/>
              <a:t>области </a:t>
            </a:r>
            <a:r>
              <a:rPr lang="en-US" sz="2000" b="1" dirty="0">
                <a:solidFill>
                  <a:srgbClr val="FF0000"/>
                </a:solidFill>
              </a:rPr>
              <a:t>Highlight </a:t>
            </a:r>
            <a:r>
              <a:rPr lang="en-US" sz="2000" b="1" dirty="0" smtClean="0">
                <a:solidFill>
                  <a:srgbClr val="FF0000"/>
                </a:solidFill>
              </a:rPr>
              <a:t>Methods</a:t>
            </a:r>
            <a:r>
              <a:rPr lang="ru-RU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При зажатой клавише </a:t>
            </a:r>
            <a:r>
              <a:rPr lang="en-US" sz="2000" b="1" dirty="0" smtClean="0">
                <a:solidFill>
                  <a:srgbClr val="FF0000"/>
                </a:solidFill>
              </a:rPr>
              <a:t>ALT</a:t>
            </a:r>
            <a:r>
              <a:rPr lang="en-US" dirty="0" smtClean="0"/>
              <a:t> </a:t>
            </a:r>
            <a:r>
              <a:rPr lang="ru-RU" dirty="0" smtClean="0"/>
              <a:t>при щелчке мыши осуществляется переход к объекту</a:t>
            </a:r>
            <a:endParaRPr lang="ru-RU" dirty="0"/>
          </a:p>
        </p:txBody>
      </p:sp>
      <p:pic>
        <p:nvPicPr>
          <p:cNvPr id="5" name="Рисунок 4" descr="The Navigator panel is used to examine the connectivity in the design, or to find a net, component or pin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927100"/>
            <a:ext cx="8445500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70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398" y="137390"/>
            <a:ext cx="8596668" cy="803565"/>
          </a:xfrm>
        </p:spPr>
        <p:txBody>
          <a:bodyPr>
            <a:normAutofit/>
          </a:bodyPr>
          <a:lstStyle/>
          <a:p>
            <a:r>
              <a:rPr lang="ru-RU" dirty="0" smtClean="0"/>
              <a:t>Связность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1300" y="1080655"/>
            <a:ext cx="3225800" cy="5250872"/>
          </a:xfrm>
        </p:spPr>
        <p:txBody>
          <a:bodyPr>
            <a:noAutofit/>
          </a:bodyPr>
          <a:lstStyle/>
          <a:p>
            <a:r>
              <a:rPr lang="ru-RU" dirty="0" smtClean="0"/>
              <a:t>Из схемы можно с помощью панели</a:t>
            </a:r>
            <a:r>
              <a:rPr lang="en-US" dirty="0" smtClean="0"/>
              <a:t>  </a:t>
            </a:r>
            <a:r>
              <a:rPr lang="ru-RU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Navigator</a:t>
            </a:r>
            <a:r>
              <a:rPr lang="en-US" dirty="0" smtClean="0"/>
              <a:t> </a:t>
            </a:r>
            <a:r>
              <a:rPr lang="ru-RU" dirty="0"/>
              <a:t>переходить </a:t>
            </a:r>
            <a:r>
              <a:rPr lang="ru-RU" dirty="0" smtClean="0"/>
              <a:t>непосредственно к выводам, компонентам, цепям, шинам, жгутам </a:t>
            </a:r>
            <a:r>
              <a:rPr lang="ru-RU" dirty="0"/>
              <a:t>на </a:t>
            </a:r>
            <a:r>
              <a:rPr lang="ru-RU" dirty="0" smtClean="0"/>
              <a:t>плате</a:t>
            </a:r>
            <a:endParaRPr lang="ru-RU" dirty="0"/>
          </a:p>
          <a:p>
            <a:r>
              <a:rPr lang="ru-RU" dirty="0"/>
              <a:t>Включите параметр </a:t>
            </a:r>
            <a:r>
              <a:rPr lang="ru-RU" dirty="0" err="1"/>
              <a:t>Selecting</a:t>
            </a:r>
            <a:r>
              <a:rPr lang="ru-RU" dirty="0"/>
              <a:t> в </a:t>
            </a:r>
            <a:r>
              <a:rPr lang="ru-RU"/>
              <a:t>области </a:t>
            </a:r>
            <a:r>
              <a:rPr lang="en-US" sz="2000" b="1" smtClean="0">
                <a:solidFill>
                  <a:srgbClr val="FF0000"/>
                </a:solidFill>
              </a:rPr>
              <a:t>Highlight </a:t>
            </a:r>
            <a:r>
              <a:rPr lang="en-US" sz="2000" b="1" dirty="0" smtClean="0">
                <a:solidFill>
                  <a:srgbClr val="FF0000"/>
                </a:solidFill>
              </a:rPr>
              <a:t>Methods</a:t>
            </a:r>
            <a:r>
              <a:rPr lang="ru-RU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При зажатой клавише </a:t>
            </a:r>
            <a:r>
              <a:rPr lang="en-US" sz="2000" b="1" dirty="0" smtClean="0">
                <a:solidFill>
                  <a:srgbClr val="FF0000"/>
                </a:solidFill>
              </a:rPr>
              <a:t>ALT</a:t>
            </a:r>
            <a:r>
              <a:rPr lang="en-US" dirty="0" smtClean="0"/>
              <a:t> </a:t>
            </a:r>
            <a:r>
              <a:rPr lang="ru-RU" dirty="0" smtClean="0"/>
              <a:t>при щелчке мыши осуществляется переход к объекту</a:t>
            </a:r>
            <a:endParaRPr lang="ru-RU" dirty="0"/>
          </a:p>
        </p:txBody>
      </p:sp>
      <p:pic>
        <p:nvPicPr>
          <p:cNvPr id="6" name="Рисунок 5" descr="Example of selecting components and nets on the schematic, and seeing the same selected on the PC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93" y="1206500"/>
            <a:ext cx="8168007" cy="5025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15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398" y="137390"/>
            <a:ext cx="8596668" cy="803565"/>
          </a:xfrm>
        </p:spPr>
        <p:txBody>
          <a:bodyPr>
            <a:normAutofit/>
          </a:bodyPr>
          <a:lstStyle/>
          <a:p>
            <a:r>
              <a:rPr lang="ru-RU" dirty="0" smtClean="0"/>
              <a:t>Связность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8662" y="5081155"/>
            <a:ext cx="10426700" cy="1456963"/>
          </a:xfrm>
        </p:spPr>
        <p:txBody>
          <a:bodyPr>
            <a:noAutofit/>
          </a:bodyPr>
          <a:lstStyle/>
          <a:p>
            <a:r>
              <a:rPr lang="ru-RU" dirty="0" smtClean="0"/>
              <a:t>Вид отображения связей может быть разным</a:t>
            </a:r>
            <a:endParaRPr lang="ru-RU" dirty="0"/>
          </a:p>
          <a:p>
            <a:r>
              <a:rPr lang="ru-RU" dirty="0" smtClean="0"/>
              <a:t>Последовательность  трассировки фрагментов цепи может также настраиваться</a:t>
            </a:r>
            <a:endParaRPr lang="ru-RU" dirty="0"/>
          </a:p>
        </p:txBody>
      </p:sp>
      <p:pic>
        <p:nvPicPr>
          <p:cNvPr id="5" name="Рисунок 4" descr="The pattern that the connection lines connect all the pads in the net is called Net Topology, the default is shorte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" y="1358900"/>
            <a:ext cx="4110038" cy="360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Image showing the connection lines arranged in a Starburst net topolog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70" y="1371600"/>
            <a:ext cx="3592830" cy="3602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670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684" y="172852"/>
            <a:ext cx="8596668" cy="1320800"/>
          </a:xfrm>
        </p:spPr>
        <p:txBody>
          <a:bodyPr/>
          <a:lstStyle/>
          <a:p>
            <a:r>
              <a:rPr lang="en-US" dirty="0" smtClean="0"/>
              <a:t>Sheet symbol</a:t>
            </a:r>
            <a:endParaRPr lang="ru-RU" dirty="0"/>
          </a:p>
        </p:txBody>
      </p:sp>
      <p:pic>
        <p:nvPicPr>
          <p:cNvPr id="11266" name="Picture 2" descr="https://www.altium.com/documentation/sites/default/files/wiki_attachments/300014/Heirarchy-NetConnectivity-16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3" y="992909"/>
            <a:ext cx="8626894" cy="52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6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398" y="137390"/>
            <a:ext cx="8596668" cy="803565"/>
          </a:xfrm>
        </p:spPr>
        <p:txBody>
          <a:bodyPr>
            <a:normAutofit/>
          </a:bodyPr>
          <a:lstStyle/>
          <a:p>
            <a:r>
              <a:rPr lang="ru-RU" dirty="0" smtClean="0"/>
              <a:t>Связность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2462" y="5068455"/>
            <a:ext cx="10426700" cy="1154545"/>
          </a:xfrm>
        </p:spPr>
        <p:txBody>
          <a:bodyPr>
            <a:noAutofit/>
          </a:bodyPr>
          <a:lstStyle/>
          <a:p>
            <a:r>
              <a:rPr lang="ru-RU" dirty="0" smtClean="0"/>
              <a:t>Отображаемые связи могут подкрашиваться</a:t>
            </a:r>
          </a:p>
          <a:p>
            <a:r>
              <a:rPr lang="ru-RU" dirty="0" smtClean="0"/>
              <a:t>Подсветка связей облегчает размещение элементов</a:t>
            </a:r>
          </a:p>
          <a:p>
            <a:r>
              <a:rPr lang="ru-RU" dirty="0" smtClean="0"/>
              <a:t>Подсветка отдельных цепей может отключаться.</a:t>
            </a:r>
            <a:endParaRPr lang="ru-RU" dirty="0"/>
          </a:p>
        </p:txBody>
      </p:sp>
      <p:pic>
        <p:nvPicPr>
          <p:cNvPr id="6" name="Рисунок 5" descr="Animation showing how the connection lines provide visual feedback about the best location to place each componen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77" y="838517"/>
            <a:ext cx="5768023" cy="407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398" y="137390"/>
            <a:ext cx="8596668" cy="803565"/>
          </a:xfrm>
        </p:spPr>
        <p:txBody>
          <a:bodyPr>
            <a:normAutofit/>
          </a:bodyPr>
          <a:lstStyle/>
          <a:p>
            <a:r>
              <a:rPr lang="ru-RU" dirty="0" smtClean="0"/>
              <a:t>Связность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4862" y="5295900"/>
            <a:ext cx="10426700" cy="1154545"/>
          </a:xfrm>
        </p:spPr>
        <p:txBody>
          <a:bodyPr>
            <a:noAutofit/>
          </a:bodyPr>
          <a:lstStyle/>
          <a:p>
            <a:r>
              <a:rPr lang="ru-RU" dirty="0" smtClean="0"/>
              <a:t>Подсветка связей задается командой </a:t>
            </a:r>
            <a:r>
              <a:rPr lang="en-US" sz="2000" b="1" dirty="0" smtClean="0">
                <a:solidFill>
                  <a:srgbClr val="FF0000"/>
                </a:solidFill>
              </a:rPr>
              <a:t>Set Net Colors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Удобно одним цветом подкрашивать  отдельные классы цепей.</a:t>
            </a:r>
          </a:p>
          <a:p>
            <a:r>
              <a:rPr lang="ru-RU" dirty="0" smtClean="0"/>
              <a:t>Переключение режимов подсветки – клавиша </a:t>
            </a:r>
            <a:r>
              <a:rPr lang="en-US" sz="2000" b="1" dirty="0" smtClean="0">
                <a:solidFill>
                  <a:srgbClr val="FF0000"/>
                </a:solidFill>
              </a:rPr>
              <a:t>F5</a:t>
            </a:r>
            <a:endParaRPr lang="ru-RU" sz="2000" b="1" dirty="0">
              <a:solidFill>
                <a:srgbClr val="FF0000"/>
              </a:solidFill>
            </a:endParaRPr>
          </a:p>
        </p:txBody>
      </p:sp>
      <p:pic>
        <p:nvPicPr>
          <p:cNvPr id="5" name="Рисунок 4" descr="Apply color to the nets in the schematic and PCB editors, to make it easier to examine the connectivity in each editor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4" y="868997"/>
            <a:ext cx="8434705" cy="442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91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634" y="139700"/>
            <a:ext cx="8596668" cy="818243"/>
          </a:xfrm>
        </p:spPr>
        <p:txBody>
          <a:bodyPr/>
          <a:lstStyle/>
          <a:p>
            <a:r>
              <a:rPr lang="ru-RU" dirty="0" smtClean="0"/>
              <a:t>Плоская схема.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6345" y="798286"/>
            <a:ext cx="674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 сути это одна большая схема  просто изображенная на нескольких листах.</a:t>
            </a:r>
          </a:p>
          <a:p>
            <a:r>
              <a:rPr lang="ru-RU" dirty="0" smtClean="0"/>
              <a:t>Рекомендуется связи между листами отображать на первом листе (аналог функциональной схемы)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40978" y="2316871"/>
            <a:ext cx="6606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Достоинства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Удобно и быстро создавать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Простые правила именования цепей и элементов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40977" y="3397263"/>
            <a:ext cx="6606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Недостатки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Трудно читаема при большом количестве листов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20913" y="4477655"/>
            <a:ext cx="8998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Особенности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Каждый лист – отдельный файл в проекте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Передача цепей с листа на лист инструментами: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OffSheet</a:t>
            </a:r>
            <a:r>
              <a:rPr lang="en-US" sz="2000" b="1" dirty="0" smtClean="0">
                <a:solidFill>
                  <a:srgbClr val="FF0000"/>
                </a:solidFill>
              </a:rPr>
              <a:t> connector, Port, Net Label.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    Power Port, Sheet Entry</a:t>
            </a:r>
            <a:r>
              <a:rPr lang="ru-RU" sz="2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56" name="Picture 8" descr="https://www.altium.com/documentation/sites/default/files/wiki_attachments/300193/Flat_TopSheet_AD19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4" y="318656"/>
            <a:ext cx="5573479" cy="64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вал 10"/>
          <p:cNvSpPr/>
          <p:nvPr/>
        </p:nvSpPr>
        <p:spPr>
          <a:xfrm>
            <a:off x="11482388" y="3527210"/>
            <a:ext cx="395287" cy="420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0375773" y="5272088"/>
            <a:ext cx="314324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9296379" y="3270978"/>
            <a:ext cx="395287" cy="420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9222127" y="2400205"/>
            <a:ext cx="395287" cy="420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49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246743"/>
            <a:ext cx="8596668" cy="711200"/>
          </a:xfrm>
        </p:spPr>
        <p:txBody>
          <a:bodyPr/>
          <a:lstStyle/>
          <a:p>
            <a:r>
              <a:rPr lang="ru-RU" dirty="0" smtClean="0"/>
              <a:t>Иерархическая схема</a:t>
            </a:r>
            <a:endParaRPr lang="ru-RU" dirty="0"/>
          </a:p>
        </p:txBody>
      </p:sp>
      <p:pic>
        <p:nvPicPr>
          <p:cNvPr id="4098" name="Picture 2" descr="https://www.altium.com/documentation/sites/default/files/wiki_attachments/300193/Connectivity_Hierarch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96" y="957943"/>
            <a:ext cx="6246884" cy="53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191" y="1036936"/>
            <a:ext cx="48671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Достоинства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Легко читаются большие сложные схемы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Удобны для создания схем многоканальных устройств элементов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32191" y="2427425"/>
            <a:ext cx="66067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Недостатки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Сложная система обозначений элементов и цепей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/>
              <a:t>Трудно изображать схему в соответствии с требованиями ЕСКД.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77333" y="3835961"/>
            <a:ext cx="3647923" cy="198426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54775" y="4065110"/>
            <a:ext cx="701454" cy="152288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322286" y="3970635"/>
            <a:ext cx="653143" cy="376261"/>
          </a:xfrm>
          <a:prstGeom prst="rect">
            <a:avLst/>
          </a:prstGeom>
          <a:solidFill>
            <a:srgbClr val="80FF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292011" y="4261510"/>
            <a:ext cx="653143" cy="376261"/>
          </a:xfrm>
          <a:prstGeom prst="rect">
            <a:avLst/>
          </a:prstGeom>
          <a:solidFill>
            <a:srgbClr val="80FF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325007" y="4638423"/>
            <a:ext cx="653143" cy="376261"/>
          </a:xfrm>
          <a:prstGeom prst="rect">
            <a:avLst/>
          </a:prstGeom>
          <a:solidFill>
            <a:srgbClr val="80FF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322286" y="5287381"/>
            <a:ext cx="653143" cy="376261"/>
          </a:xfrm>
          <a:prstGeom prst="rect">
            <a:avLst/>
          </a:prstGeom>
          <a:solidFill>
            <a:srgbClr val="80FF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270239" y="4911120"/>
            <a:ext cx="653143" cy="376261"/>
          </a:xfrm>
          <a:prstGeom prst="rect">
            <a:avLst/>
          </a:prstGeom>
          <a:solidFill>
            <a:srgbClr val="80FF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>
            <a:stCxn id="11" idx="1"/>
          </p:cNvCxnSpPr>
          <p:nvPr/>
        </p:nvCxnSpPr>
        <p:spPr>
          <a:xfrm flipH="1" flipV="1">
            <a:off x="1756229" y="4432300"/>
            <a:ext cx="1535782" cy="173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 flipV="1">
            <a:off x="1745343" y="5155465"/>
            <a:ext cx="1535782" cy="173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2" idx="1"/>
          </p:cNvCxnSpPr>
          <p:nvPr/>
        </p:nvCxnSpPr>
        <p:spPr>
          <a:xfrm flipH="1">
            <a:off x="1756229" y="4826554"/>
            <a:ext cx="568778" cy="101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1743087" y="5417151"/>
            <a:ext cx="568778" cy="101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1756229" y="4153693"/>
            <a:ext cx="568778" cy="101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3733800" y="5014684"/>
            <a:ext cx="2527300" cy="140781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3581400" y="4449641"/>
            <a:ext cx="2679700" cy="461479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66772" y="3644948"/>
            <a:ext cx="161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1С1 1С2 1</a:t>
            </a:r>
            <a:r>
              <a:rPr lang="en-US" b="1" dirty="0" smtClean="0">
                <a:solidFill>
                  <a:srgbClr val="FF0000"/>
                </a:solidFill>
              </a:rPr>
              <a:t>R1</a:t>
            </a:r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b="1" dirty="0" smtClean="0">
                <a:solidFill>
                  <a:srgbClr val="FF0000"/>
                </a:solidFill>
              </a:rPr>
              <a:t>2С1</a:t>
            </a:r>
            <a:r>
              <a:rPr lang="en-US" b="1" dirty="0" smtClean="0">
                <a:solidFill>
                  <a:srgbClr val="FF0000"/>
                </a:solidFill>
              </a:rPr>
              <a:t> 2C2 2R1</a:t>
            </a:r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b="1" dirty="0" smtClean="0">
                <a:solidFill>
                  <a:srgbClr val="FF0000"/>
                </a:solidFill>
              </a:rPr>
              <a:t>3С1</a:t>
            </a:r>
            <a:r>
              <a:rPr lang="en-US" b="1" dirty="0" smtClean="0">
                <a:solidFill>
                  <a:srgbClr val="FF0000"/>
                </a:solidFill>
              </a:rPr>
              <a:t> 3C2 3R1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7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1220" y="246743"/>
            <a:ext cx="8596668" cy="682171"/>
          </a:xfrm>
        </p:spPr>
        <p:txBody>
          <a:bodyPr/>
          <a:lstStyle/>
          <a:p>
            <a:r>
              <a:rPr lang="ru-RU" dirty="0" err="1" smtClean="0"/>
              <a:t>Мультиплатные</a:t>
            </a:r>
            <a:r>
              <a:rPr lang="ru-RU" dirty="0" smtClean="0"/>
              <a:t> проекты</a:t>
            </a:r>
            <a:endParaRPr lang="ru-RU" dirty="0"/>
          </a:p>
        </p:txBody>
      </p:sp>
      <p:pic>
        <p:nvPicPr>
          <p:cNvPr id="5128" name="Picture 8" descr="https://www.altium.com/documentation/sites/default/files/wiki_attachments/300249/MultiBoard_SystemDesig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0" y="1030514"/>
            <a:ext cx="8596668" cy="452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92941" y="5676578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Схемы отдельных модулей (Э3)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40809" y="5701150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Схема блока (Э4)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569934" y="6082630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Соединения: </a:t>
            </a:r>
            <a:r>
              <a:rPr lang="ru-RU" dirty="0" smtClean="0">
                <a:solidFill>
                  <a:srgbClr val="FF0000"/>
                </a:solidFill>
              </a:rPr>
              <a:t>разъем в разъем,</a:t>
            </a:r>
          </a:p>
          <a:p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                    жгут или кабель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2211965" y="5210176"/>
            <a:ext cx="293110" cy="490974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04160" y="4026018"/>
            <a:ext cx="2358391" cy="1746133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 flipV="1">
            <a:off x="4610099" y="4324350"/>
            <a:ext cx="552451" cy="1459948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4859554" y="3469973"/>
            <a:ext cx="302996" cy="2314325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4467225" y="2581275"/>
            <a:ext cx="695325" cy="3178727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3536949" y="3967166"/>
            <a:ext cx="141517" cy="207874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3678466" y="3469974"/>
            <a:ext cx="436334" cy="257593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3678466" y="2584973"/>
            <a:ext cx="171220" cy="3404347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52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1220" y="246743"/>
            <a:ext cx="8596668" cy="682171"/>
          </a:xfrm>
        </p:spPr>
        <p:txBody>
          <a:bodyPr/>
          <a:lstStyle/>
          <a:p>
            <a:r>
              <a:rPr lang="ru-RU" dirty="0" smtClean="0"/>
              <a:t>Мультиканальные проекты</a:t>
            </a:r>
            <a:endParaRPr lang="ru-RU" dirty="0"/>
          </a:p>
        </p:txBody>
      </p:sp>
      <p:pic>
        <p:nvPicPr>
          <p:cNvPr id="6146" name="Picture 2" descr="https://www.altium.com/documentation/sites/default/files/wiki_attachments/300193/MultiChannel_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" y="1098537"/>
            <a:ext cx="3672115" cy="33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9" y="4417995"/>
            <a:ext cx="3440793" cy="2270923"/>
          </a:xfrm>
          <a:prstGeom prst="rect">
            <a:avLst/>
          </a:prstGeom>
        </p:spPr>
      </p:pic>
      <p:pic>
        <p:nvPicPr>
          <p:cNvPr id="6148" name="Picture 4" descr="https://www.altium.com/documentation/sites/default/files/wiki_attachments/300193/MultiChannel-Ch1-highlight_AD18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882" y="4339862"/>
            <a:ext cx="3559175" cy="23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www.altium.com/documentation/sites/default/files/wiki_attachments/300193/MultiChannel-Ch2-highlight_AD18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4339862"/>
            <a:ext cx="3559175" cy="23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altium.com/documentation/sites/default/files/wiki_attachments/300193/MultiChannel_Repeat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204" y="1088571"/>
            <a:ext cx="8204653" cy="33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7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138545"/>
            <a:ext cx="8596668" cy="1320800"/>
          </a:xfrm>
        </p:spPr>
        <p:txBody>
          <a:bodyPr/>
          <a:lstStyle/>
          <a:p>
            <a:r>
              <a:rPr lang="ru-RU" dirty="0" smtClean="0"/>
              <a:t>Передача связей между листами</a:t>
            </a:r>
            <a:endParaRPr lang="ru-RU" dirty="0"/>
          </a:p>
        </p:txBody>
      </p:sp>
      <p:sp>
        <p:nvSpPr>
          <p:cNvPr id="4" name="AutoShape 2" descr="https://www.altium.com/documentation/sites/default/files/wiki_attachments/296747/Port_Multipl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926783" y="1001869"/>
            <a:ext cx="654118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Sheet Designator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           Sheet File Name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                     Sheet Symbol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                                 Sheet Entry</a:t>
            </a:r>
            <a:endParaRPr lang="ru-RU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6" descr="https://www.altium.com/documentation/sites/default/files/wiki_attachments/296765/Flip%20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0" r="-4385"/>
          <a:stretch/>
        </p:blipFill>
        <p:spPr bwMode="auto">
          <a:xfrm>
            <a:off x="-33077" y="2954135"/>
            <a:ext cx="9828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altium.com/documentation/sites/default/files/wiki_attachments/296747/P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23" y="4911310"/>
            <a:ext cx="2490643" cy="8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 flipH="1">
            <a:off x="4419601" y="5306291"/>
            <a:ext cx="2202872" cy="96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1413164" y="1459345"/>
            <a:ext cx="1995054" cy="1494790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929256" y="1709767"/>
            <a:ext cx="1995054" cy="1494790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092036" y="2206740"/>
            <a:ext cx="2571755" cy="1861141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7079673" y="2571539"/>
            <a:ext cx="2087464" cy="1002934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4134724" y="2530486"/>
            <a:ext cx="1408130" cy="1069052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1166468" y="5306291"/>
            <a:ext cx="2202872" cy="96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7062427" y="5994836"/>
            <a:ext cx="816559" cy="23159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7653131" y="6442604"/>
            <a:ext cx="399895" cy="1066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7878986" y="5994836"/>
            <a:ext cx="1" cy="44776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755" y="4956768"/>
            <a:ext cx="1513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CLK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037" y="5842000"/>
            <a:ext cx="131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Net Label  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38789" y="5730304"/>
            <a:ext cx="131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Port  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33515" y="6363732"/>
            <a:ext cx="174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Power Port    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 flipV="1">
            <a:off x="1828800" y="5306291"/>
            <a:ext cx="581892" cy="535709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5521037" y="5356879"/>
            <a:ext cx="1355437" cy="485121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6615531" y="6281584"/>
            <a:ext cx="1142971" cy="242560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138545"/>
            <a:ext cx="8596668" cy="1320800"/>
          </a:xfrm>
        </p:spPr>
        <p:txBody>
          <a:bodyPr/>
          <a:lstStyle/>
          <a:p>
            <a:r>
              <a:rPr lang="ru-RU" dirty="0" smtClean="0"/>
              <a:t>Передача связей между листами</a:t>
            </a:r>
            <a:endParaRPr lang="ru-RU" dirty="0"/>
          </a:p>
        </p:txBody>
      </p:sp>
      <p:pic>
        <p:nvPicPr>
          <p:cNvPr id="3076" name="Picture 4" descr="https://www.altium.com/documentation/sites/default/files/wiki_attachments/296747/Port_Mult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64" y="946350"/>
            <a:ext cx="2992659" cy="516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 flipH="1">
            <a:off x="6149686" y="5794400"/>
            <a:ext cx="1301173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4700" y="5442381"/>
            <a:ext cx="5013502" cy="93437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перекрестные ссылки </a:t>
            </a:r>
            <a:r>
              <a:rPr lang="en-US" sz="2200" b="1" dirty="0" smtClean="0">
                <a:solidFill>
                  <a:srgbClr val="FF0000"/>
                </a:solidFill>
              </a:rPr>
              <a:t>Port Cross Reference</a:t>
            </a:r>
            <a:r>
              <a:rPr lang="ru-RU" sz="2200" b="1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 </a:t>
            </a:r>
            <a:r>
              <a:rPr lang="ru-RU" dirty="0"/>
              <a:t>добавляют каждому порту </a:t>
            </a:r>
            <a:r>
              <a:rPr lang="ru-RU" dirty="0" err="1">
                <a:solidFill>
                  <a:srgbClr val="0070C0"/>
                </a:solidFill>
              </a:rPr>
              <a:t>ИмяЛиста</a:t>
            </a:r>
            <a:r>
              <a:rPr lang="ru-RU" dirty="0">
                <a:solidFill>
                  <a:srgbClr val="0070C0"/>
                </a:solidFill>
              </a:rPr>
              <a:t>[Координаты]</a:t>
            </a:r>
            <a:r>
              <a:rPr lang="ru-RU" dirty="0"/>
              <a:t>, ссылаясь на соответствующий порт на другом </a:t>
            </a:r>
            <a:r>
              <a:rPr lang="ru-RU" dirty="0" smtClean="0"/>
              <a:t>листе </a:t>
            </a:r>
            <a:endParaRPr lang="ru-RU" dirty="0"/>
          </a:p>
        </p:txBody>
      </p:sp>
      <p:pic>
        <p:nvPicPr>
          <p:cNvPr id="20" name="Рисунок 19" descr="Ports can be used to create sheet-to-sheet connections, and Port Cross References can be added, if required">
            <a:hlinkClick r:id="rId3"/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860" r="18015" b="5513"/>
          <a:stretch/>
        </p:blipFill>
        <p:spPr bwMode="auto">
          <a:xfrm>
            <a:off x="472565" y="946350"/>
            <a:ext cx="8208000" cy="41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Прямая со стрелкой 15"/>
          <p:cNvCxnSpPr/>
          <p:nvPr/>
        </p:nvCxnSpPr>
        <p:spPr>
          <a:xfrm flipH="1" flipV="1">
            <a:off x="1181100" y="4876800"/>
            <a:ext cx="1612900" cy="558801"/>
          </a:xfrm>
          <a:prstGeom prst="straightConnector1">
            <a:avLst/>
          </a:prstGeom>
          <a:ln w="50800">
            <a:solidFill>
              <a:srgbClr val="0070C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https://www.altium.com/documentation/sites/default/files/wiki_attachments/296747/Po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88" y="5538208"/>
            <a:ext cx="1557077" cy="51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03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442</TotalTime>
  <Words>801</Words>
  <Application>Microsoft Office PowerPoint</Application>
  <PresentationFormat>Произвольный</PresentationFormat>
  <Paragraphs>134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Грань</vt:lpstr>
      <vt:lpstr>Altium Designer   Лекция 2   схемотехнический редактор и навигация</vt:lpstr>
      <vt:lpstr>Виды схем.</vt:lpstr>
      <vt:lpstr>Sheet symbol</vt:lpstr>
      <vt:lpstr>Плоская схема.</vt:lpstr>
      <vt:lpstr>Иерархическая схема</vt:lpstr>
      <vt:lpstr>Мультиплатные проекты</vt:lpstr>
      <vt:lpstr>Мультиканальные проекты</vt:lpstr>
      <vt:lpstr>Передача связей между листами</vt:lpstr>
      <vt:lpstr>Передача связей между листами</vt:lpstr>
      <vt:lpstr>Передача связей между листами</vt:lpstr>
      <vt:lpstr>Область действия идентификатора цепей</vt:lpstr>
      <vt:lpstr>Область действия идентификатора цепей</vt:lpstr>
      <vt:lpstr>Имена цепей</vt:lpstr>
      <vt:lpstr>Шина (BUS)</vt:lpstr>
      <vt:lpstr>Сигнальный Жгут (Signal Harness)</vt:lpstr>
      <vt:lpstr>Пример использования жгутов</vt:lpstr>
      <vt:lpstr>Цепи питания</vt:lpstr>
      <vt:lpstr>Цепи питания (глобальная локация)</vt:lpstr>
      <vt:lpstr>Цепи питания (индивидуальная локация)</vt:lpstr>
      <vt:lpstr>Имена цепей на схеме и плате</vt:lpstr>
      <vt:lpstr>Объединение цепей</vt:lpstr>
      <vt:lpstr>Объединение цепей</vt:lpstr>
      <vt:lpstr>Компиляция проекта</vt:lpstr>
      <vt:lpstr>Навигация по проекту (схеме)</vt:lpstr>
      <vt:lpstr>Навигация по проекту (схеме)</vt:lpstr>
      <vt:lpstr>Навигация по проекту (схеме)</vt:lpstr>
      <vt:lpstr>Связность проекта</vt:lpstr>
      <vt:lpstr>Связность проекта</vt:lpstr>
      <vt:lpstr>Связность проекта</vt:lpstr>
      <vt:lpstr>Связность проекта</vt:lpstr>
      <vt:lpstr>Связность проекта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Altium Designer   Лекция 2  Библиотеки и схемотехнический редактор</dc:title>
  <dc:creator>MrZhelobaev</dc:creator>
  <cp:lastModifiedBy>Желобаев Алексей Львович</cp:lastModifiedBy>
  <cp:revision>42</cp:revision>
  <dcterms:created xsi:type="dcterms:W3CDTF">2019-09-15T16:41:13Z</dcterms:created>
  <dcterms:modified xsi:type="dcterms:W3CDTF">2019-09-16T08:07:58Z</dcterms:modified>
</cp:coreProperties>
</file>